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27" autoAdjust="0"/>
  </p:normalViewPr>
  <p:slideViewPr>
    <p:cSldViewPr snapToGrid="0" snapToObjects="1">
      <p:cViewPr>
        <p:scale>
          <a:sx n="70" d="100"/>
          <a:sy n="70" d="100"/>
        </p:scale>
        <p:origin x="-522" y="134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0D317C-1DEF-474C-BC46-2EEDFCEB0A9C}" type="datetimeFigureOut">
              <a:rPr lang="en-US" smtClean="0"/>
              <a:t>3/20/2016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D4029-80F2-DE48-8A9B-36CE1C0F1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853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Added period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4029-80F2-DE48-8A9B-36CE1C0F1C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469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Fixed spacing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4029-80F2-DE48-8A9B-36CE1C0F1C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53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Fixed spacing on </a:t>
            </a:r>
            <a:r>
              <a:rPr lang="en-US" dirty="0" err="1" smtClean="0"/>
              <a:t>botom</a:t>
            </a:r>
            <a:r>
              <a:rPr lang="en-US" dirty="0" smtClean="0"/>
              <a:t> 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4029-80F2-DE48-8A9B-36CE1C0F1C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86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D4029-80F2-DE48-8A9B-36CE1C0F1C3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7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282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 b="1">
                <a:solidFill>
                  <a:srgbClr val="010001"/>
                </a:solidFill>
                <a:latin typeface="Helvetica"/>
                <a:cs typeface="Helvetic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715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1pPr>
            <a:lvl2pPr marL="850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2pPr>
            <a:lvl3pPr marL="1231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3pPr>
            <a:lvl4pPr marL="1612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4pPr>
            <a:lvl5pPr marL="1993900" indent="-571500">
              <a:buClrTx/>
              <a:buFont typeface="Arial"/>
              <a:buChar char="•"/>
              <a:defRPr sz="3600">
                <a:solidFill>
                  <a:srgbClr val="01000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6555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9441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7878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0226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7974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5443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2013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80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>
              <a:sym typeface="Lucida Grande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810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6604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10414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14224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8034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22606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eaLnBrk="1" fontAlgn="base" hangingPunct="1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F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14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Water Pollution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35000" y="8686800"/>
            <a:ext cx="11455400" cy="840432"/>
            <a:chOff x="558800" y="8686800"/>
            <a:chExt cx="11455400" cy="840432"/>
          </a:xfrm>
        </p:grpSpPr>
        <p:sp>
          <p:nvSpPr>
            <p:cNvPr id="6" name="TextBox 5"/>
            <p:cNvSpPr txBox="1"/>
            <p:nvPr/>
          </p:nvSpPr>
          <p:spPr>
            <a:xfrm>
              <a:off x="558800" y="8686800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Friedland</a:t>
              </a:r>
              <a:r>
                <a:rPr lang="en-US" dirty="0">
                  <a:solidFill>
                    <a:schemeClr val="bg1"/>
                  </a:solidFill>
                </a:rPr>
                <a:t> and </a:t>
              </a:r>
              <a:r>
                <a:rPr lang="en-US" dirty="0" err="1">
                  <a:solidFill>
                    <a:schemeClr val="bg1"/>
                  </a:solidFill>
                </a:rPr>
                <a:t>Relyea</a:t>
              </a:r>
              <a:r>
                <a:rPr lang="en-US" dirty="0">
                  <a:solidFill>
                    <a:schemeClr val="bg1"/>
                  </a:solidFill>
                </a:rPr>
                <a:t> Environmental Science for AP</a:t>
              </a:r>
              <a:r>
                <a:rPr lang="en-US" baseline="30000" dirty="0">
                  <a:solidFill>
                    <a:schemeClr val="bg1"/>
                  </a:solidFill>
                </a:rPr>
                <a:t>®</a:t>
              </a:r>
              <a:r>
                <a:rPr lang="en-US" dirty="0">
                  <a:solidFill>
                    <a:schemeClr val="bg1"/>
                  </a:solidFill>
                </a:rPr>
                <a:t>, second edition </a:t>
              </a:r>
              <a:endParaRPr lang="en-US" dirty="0" smtClean="0">
                <a:solidFill>
                  <a:schemeClr val="bg1"/>
                </a:solidFill>
              </a:endParaRPr>
            </a:p>
            <a:p>
              <a:r>
                <a:rPr lang="en-US" dirty="0" smtClean="0">
                  <a:solidFill>
                    <a:schemeClr val="bg1"/>
                  </a:solidFill>
                </a:rPr>
                <a:t>© 2015 </a:t>
              </a:r>
              <a:r>
                <a:rPr lang="en-US" dirty="0">
                  <a:solidFill>
                    <a:schemeClr val="bg1"/>
                  </a:solidFill>
                </a:rPr>
                <a:t>W.H. Freeman and Company/BFW 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235200" y="9296400"/>
              <a:ext cx="97790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AP</a:t>
              </a:r>
              <a:r>
                <a:rPr lang="en-US" sz="900" baseline="30000" dirty="0">
                  <a:solidFill>
                    <a:schemeClr val="bg1"/>
                  </a:solidFill>
                </a:rPr>
                <a:t>® </a:t>
              </a:r>
              <a:r>
                <a:rPr lang="en-US" sz="900" dirty="0">
                  <a:solidFill>
                    <a:schemeClr val="bg1"/>
                  </a:solidFill>
                </a:rPr>
                <a:t>is a trademark registered and/or owned by the College </a:t>
              </a:r>
              <a:r>
                <a:rPr lang="en-US" sz="900" dirty="0" smtClean="0">
                  <a:solidFill>
                    <a:schemeClr val="bg1"/>
                  </a:solidFill>
                </a:rPr>
                <a:t>Board</a:t>
              </a:r>
              <a:r>
                <a:rPr lang="en-US" sz="900" baseline="30000" dirty="0">
                  <a:solidFill>
                    <a:schemeClr val="bg1"/>
                  </a:solidFill>
                </a:rPr>
                <a:t>®</a:t>
              </a:r>
              <a:r>
                <a:rPr lang="en-US" sz="900" dirty="0" smtClean="0">
                  <a:solidFill>
                    <a:schemeClr val="bg1"/>
                  </a:solidFill>
                </a:rPr>
                <a:t>, </a:t>
              </a:r>
              <a:r>
                <a:rPr lang="en-US" sz="900" dirty="0">
                  <a:solidFill>
                    <a:schemeClr val="bg1"/>
                  </a:solidFill>
                </a:rPr>
                <a:t>which was not involved in the production of, and does not endorse, this product.</a:t>
              </a:r>
              <a:endParaRPr lang="en-US" sz="9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6158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Septic Systems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_______ _________ -  </a:t>
            </a:r>
            <a:r>
              <a:rPr lang="en-US" sz="3200" dirty="0" smtClean="0"/>
              <a:t>A </a:t>
            </a:r>
            <a:r>
              <a:rPr lang="en-US" sz="3200" dirty="0"/>
              <a:t>relatively small and </a:t>
            </a:r>
            <a:r>
              <a:rPr lang="en-US" sz="3200" dirty="0" smtClean="0"/>
              <a:t>simple sewage </a:t>
            </a:r>
            <a:r>
              <a:rPr lang="en-US" sz="3200" dirty="0"/>
              <a:t>treatment system, made up of a </a:t>
            </a:r>
            <a:r>
              <a:rPr lang="en-US" sz="3200" dirty="0" smtClean="0"/>
              <a:t>septic tank </a:t>
            </a:r>
            <a:r>
              <a:rPr lang="en-US" sz="3200" dirty="0"/>
              <a:t>and a leach field, often used for homes </a:t>
            </a:r>
            <a:r>
              <a:rPr lang="en-US" sz="3200" dirty="0" smtClean="0"/>
              <a:t>in rural </a:t>
            </a:r>
            <a:r>
              <a:rPr lang="en-US" sz="3200" dirty="0"/>
              <a:t>areas.</a:t>
            </a:r>
          </a:p>
          <a:p>
            <a:r>
              <a:rPr lang="en-US" sz="3200" b="1" dirty="0"/>
              <a:t>Septic </a:t>
            </a:r>
            <a:r>
              <a:rPr lang="en-US" sz="3200" b="1" dirty="0" smtClean="0"/>
              <a:t>tank -</a:t>
            </a:r>
            <a:endParaRPr lang="en-US" sz="3200" dirty="0"/>
          </a:p>
          <a:p>
            <a:r>
              <a:rPr lang="en-US" sz="3200" b="1" dirty="0" smtClean="0"/>
              <a:t>Sludge</a:t>
            </a:r>
            <a:r>
              <a:rPr lang="en-US" sz="3200" dirty="0"/>
              <a:t> </a:t>
            </a:r>
            <a:r>
              <a:rPr lang="en-US" sz="3200" dirty="0" smtClean="0"/>
              <a:t>-</a:t>
            </a:r>
            <a:endParaRPr lang="en-US" sz="3200" dirty="0"/>
          </a:p>
          <a:p>
            <a:r>
              <a:rPr lang="en-US" sz="3200" b="1" dirty="0" err="1" smtClean="0"/>
              <a:t>Septage</a:t>
            </a:r>
            <a:r>
              <a:rPr lang="en-US" sz="3200" dirty="0"/>
              <a:t> </a:t>
            </a:r>
            <a:r>
              <a:rPr lang="en-US" sz="3200" dirty="0" smtClean="0"/>
              <a:t>-</a:t>
            </a:r>
            <a:endParaRPr lang="en-US" sz="3200" dirty="0"/>
          </a:p>
          <a:p>
            <a:r>
              <a:rPr lang="en-US" sz="3200" b="1" dirty="0"/>
              <a:t>Leach </a:t>
            </a:r>
            <a:r>
              <a:rPr lang="en-US" sz="3200" b="1" dirty="0" smtClean="0"/>
              <a:t>field -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4669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055" y="-337544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Septic Systems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055" y="1532159"/>
            <a:ext cx="7990324" cy="64669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38055" y="8178873"/>
            <a:ext cx="117265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septic system.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Wastewater from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house is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held in a large septic tank where solids settle to the bottom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bacteria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break down the sewage. The liquid moves through a pipe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at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top of the tank and passes through perforated pipes that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distribute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water through a leach field.</a:t>
            </a:r>
          </a:p>
        </p:txBody>
      </p:sp>
    </p:spTree>
    <p:extLst>
      <p:ext uri="{BB962C8B-B14F-4D97-AF65-F5344CB8AC3E}">
        <p14:creationId xmlns:p14="http://schemas.microsoft.com/office/powerpoint/2010/main" val="2452537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Sewage Treatment Plants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developed countries, municipalities use centralized sewage treatment plant that receive wastewater from hundreds or even thousands of households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In traditional waste treatment plants, there are two phases of treatment</a:t>
            </a:r>
            <a:r>
              <a:rPr lang="en-US" dirty="0" smtClean="0"/>
              <a:t>: ____________  ______  _____________.</a:t>
            </a:r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237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Sewage Treatment Plants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81145"/>
            <a:ext cx="9062875" cy="66313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8314060"/>
            <a:ext cx="115431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A sewage treatment plant.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 large municipalities, great volumes of wastewater are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handled by separating the sludge from the water and then using bacteria to break down both components.</a:t>
            </a:r>
          </a:p>
        </p:txBody>
      </p:sp>
    </p:spTree>
    <p:extLst>
      <p:ext uri="{BB962C8B-B14F-4D97-AF65-F5344CB8AC3E}">
        <p14:creationId xmlns:p14="http://schemas.microsoft.com/office/powerpoint/2010/main" val="516043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Animal Feed Lots and Manure Lagoons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Manure from concentrated animal feeding operations is a problem because of volume. It can also contain hormones and antibiotics that are given to the animals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r>
              <a:rPr lang="en-US" b="1" dirty="0" smtClean="0"/>
              <a:t>________  _________ -</a:t>
            </a:r>
            <a:r>
              <a:rPr lang="en-US" dirty="0" smtClean="0"/>
              <a:t>  </a:t>
            </a:r>
            <a:r>
              <a:rPr lang="en-US" dirty="0"/>
              <a:t>Human-made pond lined </a:t>
            </a:r>
            <a:r>
              <a:rPr lang="en-US" dirty="0" smtClean="0"/>
              <a:t>with rubber </a:t>
            </a:r>
            <a:r>
              <a:rPr lang="en-US" dirty="0"/>
              <a:t>built to handle large quantities of </a:t>
            </a:r>
            <a:r>
              <a:rPr lang="en-US" dirty="0" smtClean="0"/>
              <a:t>manure produced </a:t>
            </a:r>
            <a:r>
              <a:rPr lang="en-US" dirty="0"/>
              <a:t>by livestock.</a:t>
            </a:r>
          </a:p>
          <a:p>
            <a:pPr lvl="0"/>
            <a:r>
              <a:rPr lang="en-US" dirty="0"/>
              <a:t>After the </a:t>
            </a:r>
            <a:r>
              <a:rPr lang="en-US" dirty="0" smtClean="0"/>
              <a:t>________ </a:t>
            </a:r>
            <a:r>
              <a:rPr lang="en-US" dirty="0"/>
              <a:t>is broken down by bacteria, it is spread onto fields as </a:t>
            </a:r>
            <a:r>
              <a:rPr lang="en-US" dirty="0" smtClean="0"/>
              <a:t>___________.</a:t>
            </a:r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097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42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Heavy </a:t>
            </a:r>
            <a:r>
              <a:rPr lang="en-US" dirty="0"/>
              <a:t>Metals and Other Chemicals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the sources of heavy metals and their effect on organisms.</a:t>
            </a:r>
          </a:p>
          <a:p>
            <a:r>
              <a:rPr lang="en-US" dirty="0" smtClean="0"/>
              <a:t>discuss </a:t>
            </a:r>
            <a:r>
              <a:rPr lang="en-US" dirty="0"/>
              <a:t>the sources and effects of acid deposition and acid mine drainage.</a:t>
            </a:r>
          </a:p>
          <a:p>
            <a:r>
              <a:rPr lang="en-US" dirty="0" smtClean="0"/>
              <a:t>explain </a:t>
            </a:r>
            <a:r>
              <a:rPr lang="en-US" dirty="0"/>
              <a:t>how synthetic organic compounds can affect aquatic organisms.</a:t>
            </a:r>
          </a:p>
        </p:txBody>
      </p:sp>
    </p:spTree>
    <p:extLst>
      <p:ext uri="{BB962C8B-B14F-4D97-AF65-F5344CB8AC3E}">
        <p14:creationId xmlns:p14="http://schemas.microsoft.com/office/powerpoint/2010/main" val="3092044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Heavy metals are highly toxic to organisms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Three heavy metals are of particular concern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 smtClean="0"/>
              <a:t>________ -  </a:t>
            </a:r>
            <a:r>
              <a:rPr lang="en-US" dirty="0"/>
              <a:t>found  in pipes and other materials in older construction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__________ -  </a:t>
            </a:r>
            <a:r>
              <a:rPr lang="en-US" dirty="0"/>
              <a:t>occurs naturally and through human activity such as mining and industry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_________ -  </a:t>
            </a:r>
            <a:r>
              <a:rPr lang="en-US" dirty="0"/>
              <a:t>occurs naturally and through human activity, primarily burning coal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972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Arsenic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15171"/>
            <a:ext cx="9021687" cy="66012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0" y="8210442"/>
            <a:ext cx="98793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Arsenic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in U.S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 well water.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highest concentrations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of arsenic are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generally found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in the upper Midwest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West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15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Mercury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599831"/>
            <a:ext cx="9316066" cy="72404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70000" y="8840297"/>
            <a:ext cx="10091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World mercury emissions.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Mercury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emissions from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human activities vary greatly among regions of the world. </a:t>
            </a:r>
          </a:p>
        </p:txBody>
      </p:sp>
    </p:spTree>
    <p:extLst>
      <p:ext uri="{BB962C8B-B14F-4D97-AF65-F5344CB8AC3E}">
        <p14:creationId xmlns:p14="http://schemas.microsoft.com/office/powerpoint/2010/main" val="2336256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/>
              <a:t>Acid deposition and acid mine drainage affect terrestrial and aquatic ecosystems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64823"/>
            <a:ext cx="10464800" cy="5840413"/>
          </a:xfrm>
        </p:spPr>
        <p:txBody>
          <a:bodyPr/>
          <a:lstStyle/>
          <a:p>
            <a:r>
              <a:rPr lang="en-US" sz="2800" b="1" dirty="0" smtClean="0"/>
              <a:t>_______  _______________ -  </a:t>
            </a:r>
            <a:r>
              <a:rPr lang="en-US" sz="2800" dirty="0" smtClean="0"/>
              <a:t>Acids </a:t>
            </a:r>
            <a:r>
              <a:rPr lang="en-US" sz="2800" dirty="0"/>
              <a:t>deposited on Earth as </a:t>
            </a:r>
            <a:r>
              <a:rPr lang="en-US" sz="2800" dirty="0" smtClean="0"/>
              <a:t>rain and </a:t>
            </a:r>
            <a:r>
              <a:rPr lang="en-US" sz="2800" dirty="0"/>
              <a:t>snow or as gases and particles that attach </a:t>
            </a:r>
            <a:r>
              <a:rPr lang="en-US" sz="2800" dirty="0" smtClean="0"/>
              <a:t>to the </a:t>
            </a:r>
            <a:r>
              <a:rPr lang="en-US" sz="2800" dirty="0"/>
              <a:t>surfaces of plants, soil, and water</a:t>
            </a:r>
            <a:r>
              <a:rPr lang="en-US" sz="2800" dirty="0" smtClean="0"/>
              <a:t>.</a:t>
            </a:r>
          </a:p>
          <a:p>
            <a:pPr lvl="0"/>
            <a:r>
              <a:rPr lang="en-US" sz="2800" dirty="0"/>
              <a:t>Acid deposition occurs when </a:t>
            </a:r>
            <a:r>
              <a:rPr lang="en-US" sz="2800" dirty="0" smtClean="0"/>
              <a:t>burning coal releases _________ ________ and _________ ________  </a:t>
            </a:r>
            <a:r>
              <a:rPr lang="en-US" sz="2800" dirty="0"/>
              <a:t>into the air</a:t>
            </a:r>
            <a:r>
              <a:rPr lang="en-US" sz="2800" dirty="0" smtClean="0"/>
              <a:t>.</a:t>
            </a:r>
            <a:endParaRPr lang="en-US" sz="2800" dirty="0"/>
          </a:p>
          <a:p>
            <a:pPr lvl="0"/>
            <a:r>
              <a:rPr lang="en-US" sz="2800" dirty="0"/>
              <a:t>In the atmosphere, these chemicals are converted to </a:t>
            </a:r>
            <a:r>
              <a:rPr lang="en-US" sz="2800" dirty="0" smtClean="0"/>
              <a:t>_______ _____ </a:t>
            </a:r>
            <a:r>
              <a:rPr lang="en-US" sz="2800" dirty="0"/>
              <a:t>and </a:t>
            </a:r>
            <a:r>
              <a:rPr lang="en-US" sz="2800" dirty="0" smtClean="0"/>
              <a:t>______ ______, </a:t>
            </a:r>
            <a:r>
              <a:rPr lang="en-US" sz="2800" dirty="0"/>
              <a:t>which fall back to Earth as acid deposition</a:t>
            </a:r>
            <a:r>
              <a:rPr lang="en-US" sz="2800" dirty="0" smtClean="0"/>
              <a:t>.</a:t>
            </a:r>
            <a:r>
              <a:rPr lang="en-US" sz="2800" dirty="0"/>
              <a:t> </a:t>
            </a:r>
          </a:p>
          <a:p>
            <a:pPr lvl="0"/>
            <a:r>
              <a:rPr lang="en-US" sz="2800" dirty="0"/>
              <a:t>Acid deposition reduces the </a:t>
            </a:r>
            <a:r>
              <a:rPr lang="en-US" sz="2800" dirty="0" smtClean="0"/>
              <a:t>___ </a:t>
            </a:r>
            <a:r>
              <a:rPr lang="en-US" sz="2800" dirty="0"/>
              <a:t>of water bodies to levels that are lethal to many organisms</a:t>
            </a:r>
            <a:r>
              <a:rPr lang="en-US" sz="2800" dirty="0" smtClean="0"/>
              <a:t>.</a:t>
            </a:r>
            <a:r>
              <a:rPr lang="en-US" sz="2800" dirty="0"/>
              <a:t> </a:t>
            </a:r>
          </a:p>
          <a:p>
            <a:pPr lvl="0"/>
            <a:r>
              <a:rPr lang="en-US" sz="2800" dirty="0"/>
              <a:t>Many coal-burning facilities have installed coal </a:t>
            </a:r>
            <a:r>
              <a:rPr lang="en-US" sz="2800" dirty="0" smtClean="0"/>
              <a:t>___________ </a:t>
            </a:r>
            <a:r>
              <a:rPr lang="en-US" sz="2800" dirty="0"/>
              <a:t>to combat this problem.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83164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Module 41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Wastewater </a:t>
            </a:r>
            <a:r>
              <a:rPr lang="en-US" dirty="0"/>
              <a:t>from Humans and Livestock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discuss </a:t>
            </a:r>
            <a:r>
              <a:rPr lang="en-US" dirty="0"/>
              <a:t>the three major problems caused by wastewater pollution.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modern technologies used to treat </a:t>
            </a:r>
            <a:r>
              <a:rPr lang="en-US" dirty="0" smtClean="0"/>
              <a:t>wastewater.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6249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Synthetic organic compounds are human-produced chemicals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33921"/>
            <a:ext cx="10464800" cy="5840413"/>
          </a:xfrm>
        </p:spPr>
        <p:txBody>
          <a:bodyPr/>
          <a:lstStyle/>
          <a:p>
            <a:pPr lvl="0"/>
            <a:r>
              <a:rPr lang="en-US" dirty="0" smtClean="0"/>
              <a:t>___________  __________ </a:t>
            </a:r>
            <a:r>
              <a:rPr lang="en-US" dirty="0"/>
              <a:t>can enter the water supply from industrial point sources or from nonpoint sources when they are applied over large areas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These </a:t>
            </a:r>
            <a:r>
              <a:rPr lang="en-US"/>
              <a:t>compounds </a:t>
            </a:r>
            <a:r>
              <a:rPr lang="en-US" smtClean="0"/>
              <a:t>include: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 smtClean="0"/>
              <a:t>__________ _________ _________ </a:t>
            </a:r>
            <a:r>
              <a:rPr lang="en-US" dirty="0"/>
              <a:t>can be toxic, cause genetic defects, and interfere with growth and sexual development.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790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Pesticides and Inert Ingredients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3200" dirty="0" smtClean="0"/>
              <a:t>____________  </a:t>
            </a:r>
            <a:r>
              <a:rPr lang="en-US" sz="3200" dirty="0"/>
              <a:t>serve an important role in helping to control pest organisms that pose a threat to crop production and human health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However pesticides can have unintended impacts on other pests as well as on many </a:t>
            </a:r>
            <a:r>
              <a:rPr lang="en-US" sz="3200" dirty="0" err="1"/>
              <a:t>nonpest</a:t>
            </a:r>
            <a:r>
              <a:rPr lang="en-US" sz="3200" dirty="0"/>
              <a:t> species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For example, </a:t>
            </a:r>
            <a:r>
              <a:rPr lang="en-US" sz="3200" dirty="0" smtClean="0"/>
              <a:t>____</a:t>
            </a:r>
            <a:r>
              <a:rPr lang="en-US" sz="3200" dirty="0"/>
              <a:t>,</a:t>
            </a:r>
            <a:r>
              <a:rPr lang="en-US" sz="3200" dirty="0" smtClean="0"/>
              <a:t>designed </a:t>
            </a:r>
            <a:r>
              <a:rPr lang="en-US" sz="3200" dirty="0"/>
              <a:t>to kill mosquitoes—can move up an </a:t>
            </a:r>
            <a:r>
              <a:rPr lang="en-US" sz="3200" dirty="0" smtClean="0"/>
              <a:t>________ </a:t>
            </a:r>
            <a:r>
              <a:rPr lang="en-US" sz="3200" dirty="0"/>
              <a:t>food chain to birds that consume fish. Eagles that consumed DDT-contaminated fish produced eggs with thinner shells that broke too easily. After the United </a:t>
            </a:r>
            <a:r>
              <a:rPr lang="en-US" sz="3200" dirty="0" smtClean="0"/>
              <a:t>States banned </a:t>
            </a:r>
            <a:r>
              <a:rPr lang="en-US" sz="3200" dirty="0"/>
              <a:t>DDT in 1972, the bald eagle and other birds of prey increased in numbers.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23763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Pharmaceuticals and Hormones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682295"/>
            <a:ext cx="8267985" cy="66797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70000" y="8419643"/>
            <a:ext cx="104648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Contaminants in streams.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Streams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contain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wide variety of chemicals including pharmaceutical drugs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hormones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These come from a combination of wastewater inputs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agriculture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forestry, and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industry.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5160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Military Compounds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____________ -</a:t>
            </a:r>
            <a:r>
              <a:rPr lang="en-US" dirty="0" smtClean="0"/>
              <a:t>  A </a:t>
            </a:r>
            <a:r>
              <a:rPr lang="en-US" dirty="0"/>
              <a:t>group of harmful chemicals used </a:t>
            </a:r>
            <a:r>
              <a:rPr lang="en-US" dirty="0" smtClean="0"/>
              <a:t>for rocket </a:t>
            </a:r>
            <a:r>
              <a:rPr lang="en-US" dirty="0"/>
              <a:t>fuel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Perchlorates </a:t>
            </a:r>
            <a:r>
              <a:rPr lang="en-US" dirty="0"/>
              <a:t>sometimes contaminate the soil in regions of the world where military rockets are manufactured, tested, or dismantled.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259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Industrial Compounds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___________ ___________ - </a:t>
            </a:r>
            <a:r>
              <a:rPr lang="en-US" dirty="0"/>
              <a:t>chemicals used in manufacturing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It used to be common for manufacturers in the United States to dump industrial compounds directly into bodies of water.</a:t>
            </a:r>
          </a:p>
          <a:p>
            <a:r>
              <a:rPr lang="en-US" b="1" dirty="0" smtClean="0"/>
              <a:t>Polychlorinated </a:t>
            </a:r>
            <a:r>
              <a:rPr lang="en-US" b="1" dirty="0"/>
              <a:t>biphenyls </a:t>
            </a:r>
            <a:r>
              <a:rPr lang="en-US" b="1" dirty="0" smtClean="0"/>
              <a:t>(____’s)</a:t>
            </a:r>
            <a:r>
              <a:rPr lang="en-US" dirty="0" smtClean="0"/>
              <a:t> </a:t>
            </a:r>
            <a:r>
              <a:rPr lang="en-US" dirty="0"/>
              <a:t>A group </a:t>
            </a:r>
            <a:r>
              <a:rPr lang="en-US" dirty="0" smtClean="0"/>
              <a:t>of industrial </a:t>
            </a:r>
            <a:r>
              <a:rPr lang="en-US" dirty="0"/>
              <a:t>compounds used to manufacture </a:t>
            </a:r>
            <a:r>
              <a:rPr lang="en-US" dirty="0" smtClean="0"/>
              <a:t>________ and </a:t>
            </a:r>
            <a:r>
              <a:rPr lang="en-US" dirty="0"/>
              <a:t>insulate </a:t>
            </a:r>
            <a:r>
              <a:rPr lang="en-US" dirty="0" smtClean="0"/>
              <a:t>__________ ___________, </a:t>
            </a:r>
            <a:r>
              <a:rPr lang="en-US" dirty="0"/>
              <a:t>and </a:t>
            </a:r>
            <a:r>
              <a:rPr lang="en-US" dirty="0" smtClean="0"/>
              <a:t>responsible for </a:t>
            </a:r>
            <a:r>
              <a:rPr lang="en-US" dirty="0"/>
              <a:t>many environmental problems.</a:t>
            </a:r>
          </a:p>
        </p:txBody>
      </p:sp>
    </p:spTree>
    <p:extLst>
      <p:ext uri="{BB962C8B-B14F-4D97-AF65-F5344CB8AC3E}">
        <p14:creationId xmlns:p14="http://schemas.microsoft.com/office/powerpoint/2010/main" val="763771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43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Oil </a:t>
            </a:r>
            <a:r>
              <a:rPr lang="en-US" dirty="0"/>
              <a:t>Pollution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sources of oil pollution.</a:t>
            </a:r>
          </a:p>
          <a:p>
            <a:r>
              <a:rPr lang="en-US" dirty="0" smtClean="0"/>
              <a:t>explain </a:t>
            </a:r>
            <a:r>
              <a:rPr lang="en-US" dirty="0"/>
              <a:t>some of the current methods to remediate oil pollution.</a:t>
            </a:r>
          </a:p>
        </p:txBody>
      </p:sp>
    </p:spTree>
    <p:extLst>
      <p:ext uri="{BB962C8B-B14F-4D97-AF65-F5344CB8AC3E}">
        <p14:creationId xmlns:p14="http://schemas.microsoft.com/office/powerpoint/2010/main" val="3491703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There are several sources of oil pollution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products are highly toxic to many marine organisms, including birds, mammals, and fish, as well as to the algae and microorganisms that form the base of the aquatic food chain.</a:t>
            </a:r>
          </a:p>
          <a:p>
            <a:pPr lvl="0"/>
            <a:r>
              <a:rPr lang="en-US" dirty="0"/>
              <a:t>One source of oil in the water comes from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for undersea </a:t>
            </a:r>
            <a:r>
              <a:rPr lang="en-US" dirty="0" smtClean="0"/>
              <a:t>oil using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platforms. </a:t>
            </a:r>
          </a:p>
          <a:p>
            <a:pPr lvl="0"/>
            <a:r>
              <a:rPr lang="en-US" dirty="0"/>
              <a:t>Oil and other petroleum products can also enter the oceans as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from </a:t>
            </a:r>
            <a:r>
              <a:rPr lang="en-US" dirty="0" smtClean="0"/>
              <a:t>____ ________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Oil pollution in the ocean also occurs </a:t>
            </a:r>
            <a:r>
              <a:rPr lang="en-US" dirty="0" smtClean="0"/>
              <a:t>naturally.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342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Oil Pollution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1" y="1532707"/>
            <a:ext cx="8138713" cy="595515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69999" y="7647978"/>
            <a:ext cx="107369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Sources of oil in the ocean.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Oil contamination in the ocean, both (a) in North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America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(b) worldwide, comes from a variety of sources including natural seeps, extraction of oil from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underneath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ocean, transport of oil by tanker or pipeline, and consumption of petroleum-based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products.</a:t>
            </a:r>
            <a:endParaRPr lang="en-US" sz="2400" dirty="0">
              <a:solidFill>
                <a:srgbClr val="01000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6669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are ways to remediate oil pollution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____________</a:t>
            </a:r>
            <a:r>
              <a:rPr lang="en-US" dirty="0" smtClean="0"/>
              <a:t>: </a:t>
            </a:r>
            <a:r>
              <a:rPr lang="en-US" dirty="0"/>
              <a:t>Booms keep the floating oil from spreading, then boats equipped with giant oil vacuums suck up as much oil as possible.</a:t>
            </a:r>
          </a:p>
          <a:p>
            <a:pPr lvl="0"/>
            <a:r>
              <a:rPr lang="en-US" dirty="0" smtClean="0"/>
              <a:t>____________</a:t>
            </a:r>
            <a:r>
              <a:rPr lang="en-US" dirty="0" smtClean="0"/>
              <a:t>: </a:t>
            </a:r>
            <a:r>
              <a:rPr lang="en-US" dirty="0"/>
              <a:t>Chemicals break up the oil on the surface, making it disperse before it hits the shoreline.</a:t>
            </a:r>
          </a:p>
          <a:p>
            <a:pPr lvl="0"/>
            <a:r>
              <a:rPr lang="en-US" dirty="0" smtClean="0"/>
              <a:t>___________</a:t>
            </a:r>
            <a:r>
              <a:rPr lang="en-US" dirty="0" smtClean="0"/>
              <a:t>: </a:t>
            </a:r>
            <a:r>
              <a:rPr lang="en-US" dirty="0"/>
              <a:t>A particular bacterium consumes oil; scientists are currently trying to genetically engineer the bacterium to consume oil even faster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336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44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Nonchemical </a:t>
            </a:r>
            <a:r>
              <a:rPr lang="en-US" dirty="0"/>
              <a:t>Water Pollution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identify </a:t>
            </a:r>
            <a:r>
              <a:rPr lang="en-US" dirty="0"/>
              <a:t>the major sources of solid waste pollution.</a:t>
            </a:r>
          </a:p>
          <a:p>
            <a:r>
              <a:rPr lang="en-US" dirty="0" smtClean="0"/>
              <a:t>explain </a:t>
            </a:r>
            <a:r>
              <a:rPr lang="en-US" dirty="0"/>
              <a:t>the harmful effects of sediment pollution.</a:t>
            </a:r>
          </a:p>
          <a:p>
            <a:r>
              <a:rPr lang="en-US" dirty="0" smtClean="0"/>
              <a:t>discuss </a:t>
            </a:r>
            <a:r>
              <a:rPr lang="en-US" dirty="0"/>
              <a:t>the sources and consequences of thermal pollution.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causes of noise pollution.</a:t>
            </a:r>
          </a:p>
        </p:txBody>
      </p:sp>
    </p:spTree>
    <p:extLst>
      <p:ext uri="{BB962C8B-B14F-4D97-AF65-F5344CB8AC3E}">
        <p14:creationId xmlns:p14="http://schemas.microsoft.com/office/powerpoint/2010/main" val="1843270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Wastewater from humans and livestock poses multiple problems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24717"/>
            <a:ext cx="10464800" cy="5840413"/>
          </a:xfrm>
        </p:spPr>
        <p:txBody>
          <a:bodyPr/>
          <a:lstStyle/>
          <a:p>
            <a:endParaRPr lang="en-US" sz="3200" dirty="0" smtClean="0"/>
          </a:p>
          <a:p>
            <a:r>
              <a:rPr lang="en-US" sz="3200" b="1" dirty="0" smtClean="0"/>
              <a:t>______ __________  </a:t>
            </a:r>
            <a:r>
              <a:rPr lang="en-US" sz="3200" dirty="0" smtClean="0"/>
              <a:t>The </a:t>
            </a:r>
            <a:r>
              <a:rPr lang="en-US" sz="3200" dirty="0"/>
              <a:t>contamination of streams</a:t>
            </a:r>
            <a:r>
              <a:rPr lang="en-US" sz="3200" dirty="0" smtClean="0"/>
              <a:t>, rivers</a:t>
            </a:r>
            <a:r>
              <a:rPr lang="en-US" sz="3200" dirty="0"/>
              <a:t>, lakes, oceans, or groundwater with </a:t>
            </a:r>
            <a:r>
              <a:rPr lang="en-US" sz="3200" dirty="0" smtClean="0"/>
              <a:t>substances produced </a:t>
            </a:r>
            <a:r>
              <a:rPr lang="en-US" sz="3200" dirty="0"/>
              <a:t>through human activities</a:t>
            </a:r>
            <a:r>
              <a:rPr lang="en-US" sz="3200" dirty="0" smtClean="0"/>
              <a:t>. Wastewater  Water </a:t>
            </a:r>
            <a:r>
              <a:rPr lang="en-US" sz="3200" dirty="0"/>
              <a:t>produced by </a:t>
            </a:r>
            <a:r>
              <a:rPr lang="en-US" sz="3200" dirty="0" smtClean="0"/>
              <a:t>livestock operations </a:t>
            </a:r>
            <a:r>
              <a:rPr lang="en-US" sz="3200" dirty="0"/>
              <a:t>and human activities, including </a:t>
            </a:r>
            <a:r>
              <a:rPr lang="en-US" sz="3200" dirty="0" smtClean="0"/>
              <a:t>human sewage </a:t>
            </a:r>
            <a:r>
              <a:rPr lang="en-US" sz="3200" dirty="0"/>
              <a:t>from toilets and gray water from bathing </a:t>
            </a:r>
            <a:r>
              <a:rPr lang="en-US" sz="3200" dirty="0" smtClean="0"/>
              <a:t>and washing </a:t>
            </a:r>
            <a:r>
              <a:rPr lang="en-US" sz="3200" dirty="0"/>
              <a:t>of clothes and dishes.</a:t>
            </a:r>
          </a:p>
          <a:p>
            <a:r>
              <a:rPr lang="en-US" sz="3200" b="1" dirty="0" smtClean="0"/>
              <a:t>Point Source -  </a:t>
            </a:r>
            <a:endParaRPr lang="en-US" sz="3200" dirty="0"/>
          </a:p>
          <a:p>
            <a:r>
              <a:rPr lang="en-US" sz="3200" b="1" dirty="0"/>
              <a:t>Nonpoint </a:t>
            </a:r>
            <a:r>
              <a:rPr lang="en-US" sz="3200" b="1" dirty="0" smtClean="0"/>
              <a:t>source -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89599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Solid waste includes garbage and sludge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936004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Much </a:t>
            </a:r>
            <a:r>
              <a:rPr lang="en-US" dirty="0" smtClean="0"/>
              <a:t>______  _____</a:t>
            </a:r>
            <a:r>
              <a:rPr lang="en-US" dirty="0" smtClean="0"/>
              <a:t>is </a:t>
            </a:r>
            <a:r>
              <a:rPr lang="en-US" dirty="0"/>
              <a:t>what we call </a:t>
            </a:r>
            <a:r>
              <a:rPr lang="en-US" dirty="0" smtClean="0"/>
              <a:t>_______</a:t>
            </a:r>
            <a:r>
              <a:rPr lang="en-US" dirty="0" smtClean="0"/>
              <a:t> </a:t>
            </a:r>
            <a:r>
              <a:rPr lang="en-US" dirty="0"/>
              <a:t>and the sludge produced by sewage treatment plants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on beaches and in the ocean is dangerous to both marine organisms and people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In the United States the practice of dumping garbage in the ocean was curtailed in the early </a:t>
            </a:r>
            <a:r>
              <a:rPr lang="en-US" dirty="0" smtClean="0"/>
              <a:t>________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The problem remains in many </a:t>
            </a:r>
            <a:r>
              <a:rPr lang="en-US" dirty="0" smtClean="0"/>
              <a:t>__________ ___________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695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2209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Sediment pollution consists of soil particles that are carried downstream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97810"/>
            <a:ext cx="10464800" cy="5840413"/>
          </a:xfrm>
        </p:spPr>
        <p:txBody>
          <a:bodyPr/>
          <a:lstStyle/>
          <a:p>
            <a:pPr lvl="0"/>
            <a:r>
              <a:rPr lang="en-US" dirty="0" smtClean="0"/>
              <a:t>___</a:t>
            </a:r>
            <a:r>
              <a:rPr lang="en-US" dirty="0" smtClean="0"/>
              <a:t> </a:t>
            </a:r>
            <a:r>
              <a:rPr lang="en-US" dirty="0"/>
              <a:t>percent of all </a:t>
            </a:r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in our waterways comes from natural sources while </a:t>
            </a:r>
            <a:r>
              <a:rPr lang="en-US" dirty="0" smtClean="0"/>
              <a:t>____</a:t>
            </a:r>
            <a:r>
              <a:rPr lang="en-US" dirty="0" smtClean="0"/>
              <a:t> </a:t>
            </a:r>
            <a:r>
              <a:rPr lang="en-US" dirty="0"/>
              <a:t>percent comes from </a:t>
            </a:r>
            <a:r>
              <a:rPr lang="en-US" dirty="0" smtClean="0"/>
              <a:t>________  __________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Problems with sedimentation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 smtClean="0"/>
              <a:t>___________ </a:t>
            </a:r>
            <a:r>
              <a:rPr lang="en-US" dirty="0" smtClean="0"/>
              <a:t> </a:t>
            </a:r>
            <a:r>
              <a:rPr lang="en-US" dirty="0"/>
              <a:t>of soil particles cause waterways to become </a:t>
            </a:r>
            <a:r>
              <a:rPr lang="en-US" dirty="0" smtClean="0"/>
              <a:t>______ 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________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Reduced </a:t>
            </a:r>
            <a:r>
              <a:rPr lang="en-US" dirty="0"/>
              <a:t>infiltration of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lowers </a:t>
            </a:r>
            <a:r>
              <a:rPr lang="en-US" dirty="0" smtClean="0"/>
              <a:t>____________</a:t>
            </a:r>
            <a:r>
              <a:rPr lang="en-US" dirty="0" smtClean="0"/>
              <a:t> </a:t>
            </a:r>
            <a:r>
              <a:rPr lang="en-US" dirty="0"/>
              <a:t>of aquatic plants and algae.</a:t>
            </a:r>
          </a:p>
          <a:p>
            <a:r>
              <a:rPr lang="en-US" dirty="0" smtClean="0"/>
              <a:t>Sediments </a:t>
            </a:r>
            <a:r>
              <a:rPr lang="en-US" dirty="0"/>
              <a:t>clog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and prevent </a:t>
            </a:r>
            <a:r>
              <a:rPr lang="en-US" dirty="0" smtClean="0"/>
              <a:t>________</a:t>
            </a:r>
            <a:r>
              <a:rPr lang="en-US" dirty="0" smtClean="0"/>
              <a:t> </a:t>
            </a:r>
            <a:r>
              <a:rPr lang="en-US" dirty="0"/>
              <a:t>organisms from obtaining </a:t>
            </a:r>
            <a:r>
              <a:rPr lang="en-US" dirty="0" smtClean="0"/>
              <a:t>_________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02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Thermal pollution causes change in water temperatures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84441"/>
            <a:ext cx="10464800" cy="5840413"/>
          </a:xfrm>
        </p:spPr>
        <p:txBody>
          <a:bodyPr/>
          <a:lstStyle/>
          <a:p>
            <a:r>
              <a:rPr lang="en-US" b="1" dirty="0" smtClean="0"/>
              <a:t>_________ _________ -</a:t>
            </a:r>
            <a:r>
              <a:rPr lang="en-US" b="1" dirty="0" smtClean="0"/>
              <a:t>  </a:t>
            </a:r>
            <a:r>
              <a:rPr lang="en-US" dirty="0" smtClean="0"/>
              <a:t>Nonchemical </a:t>
            </a:r>
            <a:r>
              <a:rPr lang="en-US" dirty="0"/>
              <a:t>water pollution </a:t>
            </a:r>
            <a:r>
              <a:rPr lang="en-US" dirty="0" smtClean="0"/>
              <a:t>that occurs </a:t>
            </a:r>
            <a:r>
              <a:rPr lang="en-US" dirty="0"/>
              <a:t>when human activities cause a </a:t>
            </a:r>
            <a:r>
              <a:rPr lang="en-US" dirty="0" smtClean="0"/>
              <a:t>substantial change </a:t>
            </a:r>
            <a:r>
              <a:rPr lang="en-US" dirty="0"/>
              <a:t>in the temperature of water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________ _________ -</a:t>
            </a:r>
            <a:r>
              <a:rPr lang="en-US" b="1" dirty="0" smtClean="0"/>
              <a:t>  </a:t>
            </a:r>
            <a:r>
              <a:rPr lang="en-US" dirty="0" smtClean="0"/>
              <a:t>A </a:t>
            </a:r>
            <a:r>
              <a:rPr lang="en-US" dirty="0"/>
              <a:t>dramatic change in </a:t>
            </a:r>
            <a:r>
              <a:rPr lang="en-US" dirty="0" smtClean="0"/>
              <a:t>water temperature </a:t>
            </a:r>
            <a:r>
              <a:rPr lang="en-US" dirty="0"/>
              <a:t>that can kill organisms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One common solution is cooling towers that release the excess heat into the </a:t>
            </a:r>
            <a:r>
              <a:rPr lang="en-US" dirty="0" smtClean="0"/>
              <a:t>___________</a:t>
            </a:r>
            <a:r>
              <a:rPr lang="en-US" dirty="0" smtClean="0"/>
              <a:t> </a:t>
            </a:r>
            <a:r>
              <a:rPr lang="en-US" dirty="0"/>
              <a:t>instead of into the </a:t>
            </a:r>
            <a:r>
              <a:rPr lang="en-US" dirty="0" smtClean="0"/>
              <a:t>_________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063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Noise pollution may interfere with animal communication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84441"/>
            <a:ext cx="10464800" cy="5840413"/>
          </a:xfrm>
        </p:spPr>
        <p:txBody>
          <a:bodyPr/>
          <a:lstStyle/>
          <a:p>
            <a:pPr lvl="0"/>
            <a:r>
              <a:rPr lang="en-US" dirty="0" smtClean="0"/>
              <a:t>_________</a:t>
            </a:r>
            <a:r>
              <a:rPr lang="en-US" dirty="0" smtClean="0"/>
              <a:t> </a:t>
            </a:r>
            <a:r>
              <a:rPr lang="en-US" dirty="0"/>
              <a:t>emitted by ships and submarines can interfere with </a:t>
            </a:r>
            <a:r>
              <a:rPr lang="en-US" dirty="0" smtClean="0"/>
              <a:t>________ _____________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Especially </a:t>
            </a:r>
            <a:r>
              <a:rPr lang="en-US" dirty="0" smtClean="0"/>
              <a:t>loud________ can </a:t>
            </a:r>
            <a:r>
              <a:rPr lang="en-US" dirty="0"/>
              <a:t>negatively affect species such as </a:t>
            </a:r>
            <a:r>
              <a:rPr lang="en-US" dirty="0" smtClean="0"/>
              <a:t>______</a:t>
            </a:r>
            <a:r>
              <a:rPr lang="en-US" dirty="0" smtClean="0"/>
              <a:t> </a:t>
            </a:r>
            <a:r>
              <a:rPr lang="en-US" dirty="0"/>
              <a:t>that rely on low-frequency, long-distance communication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An increased awareness of </a:t>
            </a:r>
            <a:r>
              <a:rPr lang="en-US" dirty="0" smtClean="0"/>
              <a:t>______ _________</a:t>
            </a:r>
            <a:r>
              <a:rPr lang="en-US" dirty="0" smtClean="0"/>
              <a:t> </a:t>
            </a:r>
            <a:r>
              <a:rPr lang="en-US" dirty="0"/>
              <a:t>in the ocean has inspired some ship builders to design ships equipped with quieter </a:t>
            </a:r>
            <a:r>
              <a:rPr lang="en-US" dirty="0" smtClean="0"/>
              <a:t>__________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253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45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Water </a:t>
            </a:r>
            <a:r>
              <a:rPr lang="en-US" dirty="0"/>
              <a:t>Pollution Laws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After reading this module you should be able to</a:t>
            </a:r>
          </a:p>
          <a:p>
            <a:r>
              <a:rPr lang="en-US" dirty="0" smtClean="0"/>
              <a:t>explain </a:t>
            </a:r>
            <a:r>
              <a:rPr lang="en-US" dirty="0"/>
              <a:t>how the Clean Water Act protects against water pollution.</a:t>
            </a:r>
          </a:p>
          <a:p>
            <a:r>
              <a:rPr lang="en-US" dirty="0" smtClean="0"/>
              <a:t>discuss </a:t>
            </a:r>
            <a:r>
              <a:rPr lang="en-US" dirty="0"/>
              <a:t>the goals of the Safe Drinking Water Act.</a:t>
            </a:r>
          </a:p>
          <a:p>
            <a:r>
              <a:rPr lang="en-US" dirty="0" smtClean="0"/>
              <a:t>understand </a:t>
            </a:r>
            <a:r>
              <a:rPr lang="en-US" dirty="0"/>
              <a:t>how water pollution legislation is changing in developing countries.</a:t>
            </a:r>
          </a:p>
        </p:txBody>
      </p:sp>
    </p:spTree>
    <p:extLst>
      <p:ext uri="{BB962C8B-B14F-4D97-AF65-F5344CB8AC3E}">
        <p14:creationId xmlns:p14="http://schemas.microsoft.com/office/powerpoint/2010/main" val="335541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Clean Water Act protects water bodies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______ _______ ____ -</a:t>
            </a:r>
            <a:r>
              <a:rPr lang="en-US" b="1" dirty="0" smtClean="0"/>
              <a:t> </a:t>
            </a:r>
            <a:r>
              <a:rPr lang="en-US" dirty="0" smtClean="0"/>
              <a:t> </a:t>
            </a:r>
            <a:r>
              <a:rPr lang="en-US" dirty="0"/>
              <a:t>Legislation that supports </a:t>
            </a:r>
            <a:r>
              <a:rPr lang="en-US" dirty="0" smtClean="0"/>
              <a:t>the “</a:t>
            </a:r>
            <a:r>
              <a:rPr lang="en-US" dirty="0"/>
              <a:t>protection and propagation of fish, shellfish, </a:t>
            </a:r>
            <a:r>
              <a:rPr lang="en-US" dirty="0" smtClean="0"/>
              <a:t>and wildlife </a:t>
            </a:r>
            <a:r>
              <a:rPr lang="en-US" dirty="0"/>
              <a:t>and recreation in and on the water” </a:t>
            </a:r>
            <a:r>
              <a:rPr lang="en-US" dirty="0" smtClean="0"/>
              <a:t>by maintaining </a:t>
            </a:r>
            <a:r>
              <a:rPr lang="en-US" dirty="0"/>
              <a:t>and, when necessary, restoring </a:t>
            </a:r>
            <a:r>
              <a:rPr lang="en-US" dirty="0" smtClean="0"/>
              <a:t>the chemical</a:t>
            </a:r>
            <a:r>
              <a:rPr lang="en-US" dirty="0"/>
              <a:t>, physical, and biological properties </a:t>
            </a:r>
            <a:r>
              <a:rPr lang="en-US" dirty="0" smtClean="0"/>
              <a:t>of surface </a:t>
            </a:r>
            <a:r>
              <a:rPr lang="en-US" dirty="0"/>
              <a:t>waters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The Clean water </a:t>
            </a:r>
            <a:r>
              <a:rPr lang="en-US" dirty="0" smtClean="0"/>
              <a:t>Act issued </a:t>
            </a:r>
            <a:r>
              <a:rPr lang="en-US" dirty="0" smtClean="0"/>
              <a:t>______ _______ _________</a:t>
            </a:r>
            <a:r>
              <a:rPr lang="en-US" dirty="0" smtClean="0"/>
              <a:t> </a:t>
            </a:r>
            <a:r>
              <a:rPr lang="en-US" dirty="0"/>
              <a:t>that defined acceptable limits of various pollutants in U.S. </a:t>
            </a:r>
            <a:r>
              <a:rPr lang="en-US" dirty="0" smtClean="0"/>
              <a:t>__________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985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Safe Drinking Water Act protects sources of drinking water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_____ _________ _______ _____ -</a:t>
            </a:r>
            <a:r>
              <a:rPr lang="en-US" dirty="0" smtClean="0"/>
              <a:t> </a:t>
            </a:r>
            <a:r>
              <a:rPr lang="en-US" dirty="0" smtClean="0"/>
              <a:t>Legislation </a:t>
            </a:r>
            <a:r>
              <a:rPr lang="en-US" dirty="0"/>
              <a:t>that sets </a:t>
            </a:r>
            <a:r>
              <a:rPr lang="en-US" dirty="0" smtClean="0"/>
              <a:t>the national </a:t>
            </a:r>
            <a:r>
              <a:rPr lang="en-US" dirty="0"/>
              <a:t>standards for safe drinking water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The Safe Water Drinking Act establishes maximum contaminant levels (MCL) for 77 different elements or substances in both surface water and groundwater.  </a:t>
            </a:r>
          </a:p>
          <a:p>
            <a:r>
              <a:rPr lang="en-US" b="1" dirty="0" smtClean="0"/>
              <a:t>________ ____________ ______</a:t>
            </a:r>
            <a:r>
              <a:rPr lang="en-US" b="1" dirty="0" smtClean="0"/>
              <a:t> </a:t>
            </a:r>
            <a:r>
              <a:rPr lang="en-US" b="1" dirty="0"/>
              <a:t>(MCL</a:t>
            </a:r>
            <a:r>
              <a:rPr lang="en-US" b="1" dirty="0" smtClean="0"/>
              <a:t>) </a:t>
            </a:r>
            <a:r>
              <a:rPr lang="en-US" b="1" dirty="0" smtClean="0"/>
              <a:t>- </a:t>
            </a:r>
            <a:r>
              <a:rPr lang="en-US" dirty="0" smtClean="0"/>
              <a:t>The standard for </a:t>
            </a:r>
            <a:r>
              <a:rPr lang="en-US" dirty="0"/>
              <a:t>safe drinking water established by the </a:t>
            </a:r>
            <a:r>
              <a:rPr lang="en-US" dirty="0" smtClean="0"/>
              <a:t>____</a:t>
            </a:r>
            <a:r>
              <a:rPr lang="en-US" dirty="0" smtClean="0"/>
              <a:t> </a:t>
            </a:r>
            <a:r>
              <a:rPr lang="en-US" dirty="0" smtClean="0"/>
              <a:t>under the </a:t>
            </a:r>
            <a:r>
              <a:rPr lang="en-US" dirty="0"/>
              <a:t>Safe Drinking Water Act.</a:t>
            </a:r>
          </a:p>
        </p:txBody>
      </p:sp>
    </p:spTree>
    <p:extLst>
      <p:ext uri="{BB962C8B-B14F-4D97-AF65-F5344CB8AC3E}">
        <p14:creationId xmlns:p14="http://schemas.microsoft.com/office/powerpoint/2010/main" val="2840903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Safe Drinking Water Act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9" y="2049951"/>
            <a:ext cx="11525277" cy="690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75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Safe Drinking Water Act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9" y="1943561"/>
            <a:ext cx="11372931" cy="719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98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Water pollution legislation is becoming more common in the developing world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00934"/>
            <a:ext cx="10464800" cy="5840413"/>
          </a:xfrm>
        </p:spPr>
        <p:txBody>
          <a:bodyPr/>
          <a:lstStyle/>
          <a:p>
            <a:pPr lvl="0"/>
            <a:r>
              <a:rPr lang="en-US" sz="3200" dirty="0" smtClean="0"/>
              <a:t>_________ _________</a:t>
            </a:r>
            <a:r>
              <a:rPr lang="en-US" sz="3200" dirty="0" smtClean="0"/>
              <a:t> </a:t>
            </a:r>
            <a:r>
              <a:rPr lang="en-US" sz="3200" dirty="0"/>
              <a:t>have addressed the problems of pollution by cleaning up polluted areas and by passing legislation to prevent pollution in the future</a:t>
            </a:r>
            <a:r>
              <a:rPr lang="en-US" sz="3200" dirty="0" smtClean="0"/>
              <a:t>.</a:t>
            </a:r>
            <a:r>
              <a:rPr lang="en-US" sz="3200" dirty="0"/>
              <a:t> </a:t>
            </a:r>
          </a:p>
          <a:p>
            <a:pPr lvl="0"/>
            <a:r>
              <a:rPr lang="en-US" sz="3200" dirty="0" smtClean="0"/>
              <a:t>___________ ___________</a:t>
            </a:r>
            <a:r>
              <a:rPr lang="en-US" sz="3200" dirty="0" smtClean="0"/>
              <a:t> </a:t>
            </a:r>
            <a:r>
              <a:rPr lang="en-US" sz="3200" dirty="0"/>
              <a:t>are still in the process of industrializing and are less able to afford water-quality </a:t>
            </a:r>
            <a:r>
              <a:rPr lang="en-US" sz="3200" dirty="0" smtClean="0"/>
              <a:t>improvements</a:t>
            </a:r>
            <a:endParaRPr lang="en-US" sz="3200" dirty="0"/>
          </a:p>
          <a:p>
            <a:pPr lvl="0"/>
            <a:r>
              <a:rPr lang="en-US" sz="3200" dirty="0" smtClean="0"/>
              <a:t>_____________ __________</a:t>
            </a:r>
            <a:r>
              <a:rPr lang="en-US" sz="3200" dirty="0" smtClean="0"/>
              <a:t> </a:t>
            </a:r>
            <a:r>
              <a:rPr lang="en-US" sz="3200" dirty="0"/>
              <a:t>suffer from the additional pollution, but also benefit economically from the additional jobs and  industrial spending</a:t>
            </a:r>
            <a:r>
              <a:rPr lang="en-US" sz="3200" dirty="0" smtClean="0"/>
              <a:t>.</a:t>
            </a:r>
            <a:endParaRPr lang="en-US" sz="3200" dirty="0"/>
          </a:p>
          <a:p>
            <a:pPr lvl="0"/>
            <a:r>
              <a:rPr lang="en-US" sz="3200" dirty="0"/>
              <a:t>As a nation becomes more </a:t>
            </a:r>
            <a:r>
              <a:rPr lang="en-US" sz="3200" dirty="0" smtClean="0"/>
              <a:t>________</a:t>
            </a:r>
            <a:r>
              <a:rPr lang="en-US" sz="3200" dirty="0" smtClean="0"/>
              <a:t>, </a:t>
            </a:r>
            <a:r>
              <a:rPr lang="en-US" sz="3200" dirty="0"/>
              <a:t>it has more resources available to </a:t>
            </a:r>
            <a:r>
              <a:rPr lang="en-US" sz="3200"/>
              <a:t>address </a:t>
            </a:r>
            <a:r>
              <a:rPr lang="en-US" sz="3200" smtClean="0"/>
              <a:t>___________ ______</a:t>
            </a:r>
            <a:r>
              <a:rPr lang="en-US" sz="320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7144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Wastewater from humans and livestock poses multiple problems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Problems from wastewater fall into three categories</a:t>
            </a:r>
            <a:r>
              <a:rPr lang="en-US" dirty="0" smtClean="0"/>
              <a:t>: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pPr marL="0" lvl="0" indent="0">
              <a:buNone/>
            </a:pPr>
            <a:r>
              <a:rPr lang="en-US" dirty="0" smtClean="0"/>
              <a:t>3.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065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Oxygen Demand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995897"/>
            <a:ext cx="10464800" cy="5840413"/>
          </a:xfrm>
        </p:spPr>
        <p:txBody>
          <a:bodyPr/>
          <a:lstStyle/>
          <a:p>
            <a:r>
              <a:rPr lang="en-US" b="1" dirty="0" smtClean="0"/>
              <a:t>____________ _______ _________ </a:t>
            </a:r>
            <a:r>
              <a:rPr lang="en-US" b="1" dirty="0"/>
              <a:t>(BOD) </a:t>
            </a:r>
            <a:r>
              <a:rPr lang="en-US" b="1" dirty="0" smtClean="0"/>
              <a:t>- </a:t>
            </a:r>
            <a:r>
              <a:rPr lang="en-US" dirty="0" smtClean="0"/>
              <a:t>The </a:t>
            </a:r>
            <a:r>
              <a:rPr lang="en-US" dirty="0"/>
              <a:t>amount </a:t>
            </a:r>
            <a:r>
              <a:rPr lang="en-US" dirty="0" smtClean="0"/>
              <a:t>of oxygen </a:t>
            </a:r>
            <a:r>
              <a:rPr lang="en-US" dirty="0"/>
              <a:t>a quantity of water uses over a period of </a:t>
            </a:r>
            <a:r>
              <a:rPr lang="en-US" dirty="0" smtClean="0"/>
              <a:t>time at </a:t>
            </a:r>
            <a:r>
              <a:rPr lang="en-US" dirty="0"/>
              <a:t>specific temperatures.</a:t>
            </a:r>
          </a:p>
          <a:p>
            <a:r>
              <a:rPr lang="en-US" b="1" dirty="0" smtClean="0"/>
              <a:t>________ __________  </a:t>
            </a:r>
            <a:r>
              <a:rPr lang="en-US" dirty="0" smtClean="0"/>
              <a:t>In </a:t>
            </a:r>
            <a:r>
              <a:rPr lang="en-US" dirty="0"/>
              <a:t>a body of water, an area with </a:t>
            </a:r>
            <a:r>
              <a:rPr lang="en-US" dirty="0" smtClean="0"/>
              <a:t>extremely low </a:t>
            </a:r>
            <a:r>
              <a:rPr lang="en-US" dirty="0"/>
              <a:t>oxygen concentration and very little life.</a:t>
            </a:r>
          </a:p>
        </p:txBody>
      </p:sp>
    </p:spTree>
    <p:extLst>
      <p:ext uri="{BB962C8B-B14F-4D97-AF65-F5344CB8AC3E}">
        <p14:creationId xmlns:p14="http://schemas.microsoft.com/office/powerpoint/2010/main" val="1778325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Nutrient Release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381313"/>
            <a:ext cx="10464800" cy="5840413"/>
          </a:xfrm>
        </p:spPr>
        <p:txBody>
          <a:bodyPr/>
          <a:lstStyle/>
          <a:p>
            <a:r>
              <a:rPr lang="en-US" b="1" dirty="0" smtClean="0"/>
              <a:t>__________________ -</a:t>
            </a:r>
            <a:r>
              <a:rPr lang="en-US" dirty="0" smtClean="0"/>
              <a:t>  A </a:t>
            </a:r>
            <a:r>
              <a:rPr lang="en-US" dirty="0"/>
              <a:t>phenomenon in which a body </a:t>
            </a:r>
            <a:r>
              <a:rPr lang="en-US" dirty="0" smtClean="0"/>
              <a:t>of water </a:t>
            </a:r>
            <a:r>
              <a:rPr lang="en-US" dirty="0"/>
              <a:t>becomes rich in nutrients.</a:t>
            </a:r>
          </a:p>
          <a:p>
            <a:r>
              <a:rPr lang="en-US" b="1" dirty="0" smtClean="0"/>
              <a:t>__________  _________________ -  </a:t>
            </a:r>
            <a:r>
              <a:rPr lang="en-US" dirty="0" smtClean="0"/>
              <a:t>An </a:t>
            </a:r>
            <a:r>
              <a:rPr lang="en-US" dirty="0"/>
              <a:t>increase in fertility in </a:t>
            </a:r>
            <a:r>
              <a:rPr lang="en-US" dirty="0" smtClean="0"/>
              <a:t>a body </a:t>
            </a:r>
            <a:r>
              <a:rPr lang="en-US" dirty="0"/>
              <a:t>of water, the result of anthropogenic inputs </a:t>
            </a:r>
            <a:r>
              <a:rPr lang="en-US" dirty="0" smtClean="0"/>
              <a:t>of nutrients.</a:t>
            </a:r>
          </a:p>
          <a:p>
            <a:pPr lvl="0"/>
            <a:r>
              <a:rPr lang="en-US" dirty="0"/>
              <a:t>Eutrophication is caused by an </a:t>
            </a:r>
            <a:r>
              <a:rPr lang="en-US" dirty="0" smtClean="0"/>
              <a:t>__________ </a:t>
            </a:r>
            <a:r>
              <a:rPr lang="en-US" dirty="0"/>
              <a:t>in nutrients, such as </a:t>
            </a:r>
            <a:r>
              <a:rPr lang="en-US" dirty="0" smtClean="0"/>
              <a:t>____________.</a:t>
            </a:r>
            <a:endParaRPr lang="en-US" dirty="0"/>
          </a:p>
          <a:p>
            <a:pPr lvl="0"/>
            <a:r>
              <a:rPr lang="en-US" dirty="0"/>
              <a:t>Eutrophication can cause a rapid growth of </a:t>
            </a:r>
            <a:r>
              <a:rPr lang="en-US" dirty="0" smtClean="0"/>
              <a:t>______ </a:t>
            </a:r>
            <a:r>
              <a:rPr lang="en-US" dirty="0"/>
              <a:t>which eventually dies, causing the microbes to increase the </a:t>
            </a:r>
            <a:r>
              <a:rPr lang="en-US" dirty="0" smtClean="0"/>
              <a:t>_______.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432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7374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Disease-Causing Organisms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150415"/>
            <a:ext cx="10464800" cy="5840413"/>
          </a:xfrm>
        </p:spPr>
        <p:txBody>
          <a:bodyPr/>
          <a:lstStyle/>
          <a:p>
            <a:r>
              <a:rPr lang="en-US" sz="3200" dirty="0"/>
              <a:t>Throughout the world people routinely use the same water source for drinking, bathing, and sewage</a:t>
            </a:r>
            <a:r>
              <a:rPr lang="en-US" sz="3200" dirty="0" smtClean="0"/>
              <a:t>.</a:t>
            </a:r>
            <a:endParaRPr lang="en-US" sz="3200" dirty="0"/>
          </a:p>
          <a:p>
            <a:r>
              <a:rPr lang="en-US" sz="3200" dirty="0"/>
              <a:t>Wastewater can carry a variety of pathogens</a:t>
            </a:r>
            <a:r>
              <a:rPr lang="en-US" sz="3200" dirty="0" smtClean="0"/>
              <a:t>.</a:t>
            </a:r>
            <a:endParaRPr lang="en-US" sz="3200" dirty="0"/>
          </a:p>
          <a:p>
            <a:pPr marL="0" indent="0">
              <a:buNone/>
            </a:pPr>
            <a:r>
              <a:rPr lang="en-US" sz="3200" dirty="0"/>
              <a:t>Diseases that can be contracted by coming into contact with contaminated water include</a:t>
            </a:r>
            <a:r>
              <a:rPr lang="en-US" sz="3200" dirty="0" smtClean="0"/>
              <a:t>: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1.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2.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3.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4.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5.</a:t>
            </a:r>
            <a:endParaRPr lang="en-US" sz="3200" dirty="0"/>
          </a:p>
          <a:p>
            <a:pPr marL="0" lvl="0" indent="0">
              <a:lnSpc>
                <a:spcPct val="50000"/>
              </a:lnSpc>
              <a:buNone/>
            </a:pPr>
            <a:r>
              <a:rPr lang="en-US" sz="3200" dirty="0" smtClean="0"/>
              <a:t>6.</a:t>
            </a: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13862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Disease-Causing Organisms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034962"/>
            <a:ext cx="10464800" cy="5840413"/>
          </a:xfrm>
        </p:spPr>
        <p:txBody>
          <a:bodyPr/>
          <a:lstStyle/>
          <a:p>
            <a:r>
              <a:rPr lang="en-US" dirty="0"/>
              <a:t>Because </a:t>
            </a:r>
            <a:r>
              <a:rPr lang="en-US" dirty="0" smtClean="0"/>
              <a:t>of </a:t>
            </a:r>
            <a:r>
              <a:rPr lang="en-US" dirty="0"/>
              <a:t>the risk that water-borne pathogens pose, we need a way to test for pathogens in our drinking water.</a:t>
            </a:r>
          </a:p>
          <a:p>
            <a:r>
              <a:rPr lang="en-US" b="1" dirty="0" smtClean="0"/>
              <a:t>___________  __________ -  </a:t>
            </a:r>
            <a:r>
              <a:rPr lang="en-US" dirty="0" smtClean="0"/>
              <a:t>A </a:t>
            </a:r>
            <a:r>
              <a:rPr lang="en-US" dirty="0"/>
              <a:t>species that </a:t>
            </a:r>
            <a:r>
              <a:rPr lang="en-US" dirty="0" smtClean="0"/>
              <a:t>indicates whether </a:t>
            </a:r>
            <a:r>
              <a:rPr lang="en-US" dirty="0"/>
              <a:t>or not disease-causing pathogens </a:t>
            </a:r>
            <a:r>
              <a:rPr lang="en-US" dirty="0" smtClean="0"/>
              <a:t>are likely </a:t>
            </a:r>
            <a:r>
              <a:rPr lang="en-US" dirty="0"/>
              <a:t>to be present.</a:t>
            </a:r>
          </a:p>
          <a:p>
            <a:r>
              <a:rPr lang="en-US" b="1" dirty="0" smtClean="0"/>
              <a:t>______ _________  __________ - </a:t>
            </a:r>
            <a:r>
              <a:rPr lang="en-US" dirty="0" smtClean="0"/>
              <a:t>A </a:t>
            </a:r>
            <a:r>
              <a:rPr lang="en-US" dirty="0"/>
              <a:t>group of </a:t>
            </a:r>
            <a:r>
              <a:rPr lang="en-US" dirty="0" smtClean="0"/>
              <a:t>generally harmless </a:t>
            </a:r>
            <a:r>
              <a:rPr lang="en-US" dirty="0"/>
              <a:t>microorganisms in human intestines </a:t>
            </a:r>
            <a:r>
              <a:rPr lang="en-US" dirty="0" smtClean="0"/>
              <a:t>that can </a:t>
            </a:r>
            <a:r>
              <a:rPr lang="en-US" dirty="0"/>
              <a:t>serve as an indicator species for </a:t>
            </a:r>
            <a:r>
              <a:rPr lang="en-US" dirty="0" smtClean="0"/>
              <a:t>potentially harmful </a:t>
            </a:r>
            <a:r>
              <a:rPr lang="en-US" dirty="0"/>
              <a:t>microorganisms associated </a:t>
            </a:r>
            <a:r>
              <a:rPr lang="en-US" dirty="0" smtClean="0"/>
              <a:t>with contaminated </a:t>
            </a:r>
            <a:r>
              <a:rPr lang="en-US" dirty="0"/>
              <a:t>sewage.</a:t>
            </a:r>
          </a:p>
        </p:txBody>
      </p:sp>
    </p:spTree>
    <p:extLst>
      <p:ext uri="{BB962C8B-B14F-4D97-AF65-F5344CB8AC3E}">
        <p14:creationId xmlns:p14="http://schemas.microsoft.com/office/powerpoint/2010/main" val="721600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 have technologies to treat wastewater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Treating wastewater properly reduces the risk of waterborne pathogens</a:t>
            </a:r>
            <a:r>
              <a:rPr lang="en-US" dirty="0" smtClean="0"/>
              <a:t>.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Two common ways to handle human wastewater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1.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2.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696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_Light_Orange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FORMAT_STYLE_Light_Orange.thmx</Template>
  <TotalTime>274</TotalTime>
  <Words>1763</Words>
  <Application>Microsoft Office PowerPoint</Application>
  <PresentationFormat>Custom</PresentationFormat>
  <Paragraphs>170</Paragraphs>
  <Slides>39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PPT_BASIC FORMAT_STYLE_Light_Orange</vt:lpstr>
      <vt:lpstr>PowerPoint Presentation</vt:lpstr>
      <vt:lpstr>  Module 41   Wastewater from Humans and Livestock </vt:lpstr>
      <vt:lpstr>Wastewater from humans and livestock poses multiple problems </vt:lpstr>
      <vt:lpstr>Wastewater from humans and livestock poses multiple problems </vt:lpstr>
      <vt:lpstr>Oxygen Demand </vt:lpstr>
      <vt:lpstr>  Nutrient Release </vt:lpstr>
      <vt:lpstr>Disease-Causing Organisms   </vt:lpstr>
      <vt:lpstr>Disease-Causing Organisms </vt:lpstr>
      <vt:lpstr>We have technologies to treat wastewater </vt:lpstr>
      <vt:lpstr>Septic Systems </vt:lpstr>
      <vt:lpstr>Septic Systems</vt:lpstr>
      <vt:lpstr>  Sewage Treatment Plants </vt:lpstr>
      <vt:lpstr>Sewage Treatment Plants </vt:lpstr>
      <vt:lpstr>Animal Feed Lots and Manure Lagoons </vt:lpstr>
      <vt:lpstr>  Module 42   Heavy Metals and Other Chemicals </vt:lpstr>
      <vt:lpstr>Heavy metals are highly toxic to organisms </vt:lpstr>
      <vt:lpstr>Arsenic </vt:lpstr>
      <vt:lpstr>Mercury </vt:lpstr>
      <vt:lpstr>Acid deposition and acid mine drainage affect terrestrial and aquatic ecosystems </vt:lpstr>
      <vt:lpstr>Synthetic organic compounds are human-produced chemicals </vt:lpstr>
      <vt:lpstr>Pesticides and Inert Ingredients </vt:lpstr>
      <vt:lpstr>Pharmaceuticals and Hormones </vt:lpstr>
      <vt:lpstr>Military Compounds </vt:lpstr>
      <vt:lpstr>  Industrial Compounds </vt:lpstr>
      <vt:lpstr>Module 43  Oil Pollution  </vt:lpstr>
      <vt:lpstr>There are several sources of oil pollution </vt:lpstr>
      <vt:lpstr>Oil Pollution </vt:lpstr>
      <vt:lpstr>The are ways to remediate oil pollution </vt:lpstr>
      <vt:lpstr>Module 44  Nonchemical Water Pollution </vt:lpstr>
      <vt:lpstr>Solid waste includes garbage and sludge </vt:lpstr>
      <vt:lpstr>  Sediment pollution consists of soil particles that are carried downstream </vt:lpstr>
      <vt:lpstr>Thermal pollution causes change in water temperatures </vt:lpstr>
      <vt:lpstr>  Noise pollution may interfere with animal communication </vt:lpstr>
      <vt:lpstr>Module 45   Water Pollution Laws </vt:lpstr>
      <vt:lpstr>The Clean Water Act protects water bodies </vt:lpstr>
      <vt:lpstr>The Safe Drinking Water Act protects sources of drinking water   </vt:lpstr>
      <vt:lpstr>Safe Drinking Water Act </vt:lpstr>
      <vt:lpstr>Safe Drinking Water Act </vt:lpstr>
      <vt:lpstr>Water pollution legislation is becoming more common in the developing world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27</cp:revision>
  <dcterms:created xsi:type="dcterms:W3CDTF">2015-05-13T21:49:03Z</dcterms:created>
  <dcterms:modified xsi:type="dcterms:W3CDTF">2016-03-20T20:38:28Z</dcterms:modified>
</cp:coreProperties>
</file>